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193A25-ECB4-4727-A118-AEF211968E41}" v="12" dt="2026-01-22T12:23:33.4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97" d="100"/>
          <a:sy n="97" d="100"/>
        </p:scale>
        <p:origin x="9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vinder Rattigan" userId="3d355acd-6da6-4d44-be55-cc6c5ca67028" providerId="ADAL" clId="{D2EFE11D-7CF8-4E97-B453-A74D1DBC97D0}"/>
    <pc:docChg chg="undo custSel addSld delSld modSld">
      <pc:chgData name="Jasvinder Rattigan" userId="3d355acd-6da6-4d44-be55-cc6c5ca67028" providerId="ADAL" clId="{D2EFE11D-7CF8-4E97-B453-A74D1DBC97D0}" dt="2026-01-22T12:24:57.946" v="208" actId="113"/>
      <pc:docMkLst>
        <pc:docMk/>
      </pc:docMkLst>
      <pc:sldChg chg="addSp delSp modSp new mod setBg">
        <pc:chgData name="Jasvinder Rattigan" userId="3d355acd-6da6-4d44-be55-cc6c5ca67028" providerId="ADAL" clId="{D2EFE11D-7CF8-4E97-B453-A74D1DBC97D0}" dt="2026-01-22T12:16:05.164" v="189" actId="120"/>
        <pc:sldMkLst>
          <pc:docMk/>
          <pc:sldMk cId="2188236326" sldId="258"/>
        </pc:sldMkLst>
        <pc:spChg chg="mod">
          <ac:chgData name="Jasvinder Rattigan" userId="3d355acd-6da6-4d44-be55-cc6c5ca67028" providerId="ADAL" clId="{D2EFE11D-7CF8-4E97-B453-A74D1DBC97D0}" dt="2026-01-22T12:16:05.164" v="189" actId="120"/>
          <ac:spMkLst>
            <pc:docMk/>
            <pc:sldMk cId="2188236326" sldId="258"/>
            <ac:spMk id="2" creationId="{43FAEA1A-3461-D3AE-25C7-D6915E4420A1}"/>
          </ac:spMkLst>
        </pc:spChg>
        <pc:spChg chg="del">
          <ac:chgData name="Jasvinder Rattigan" userId="3d355acd-6da6-4d44-be55-cc6c5ca67028" providerId="ADAL" clId="{D2EFE11D-7CF8-4E97-B453-A74D1DBC97D0}" dt="2026-01-21T21:20:05.554" v="5" actId="3680"/>
          <ac:spMkLst>
            <pc:docMk/>
            <pc:sldMk cId="2188236326" sldId="258"/>
            <ac:spMk id="3" creationId="{6E290CDA-4624-78B0-F1A6-509A6D13B8F0}"/>
          </ac:spMkLst>
        </pc:spChg>
        <pc:spChg chg="add mod">
          <ac:chgData name="Jasvinder Rattigan" userId="3d355acd-6da6-4d44-be55-cc6c5ca67028" providerId="ADAL" clId="{D2EFE11D-7CF8-4E97-B453-A74D1DBC97D0}" dt="2026-01-22T12:15:18.290" v="186" actId="20577"/>
          <ac:spMkLst>
            <pc:docMk/>
            <pc:sldMk cId="2188236326" sldId="258"/>
            <ac:spMk id="5" creationId="{CB82873B-5393-F01F-EE74-6A190F49FFC9}"/>
          </ac:spMkLst>
        </pc:spChg>
        <pc:spChg chg="add del">
          <ac:chgData name="Jasvinder Rattigan" userId="3d355acd-6da6-4d44-be55-cc6c5ca67028" providerId="ADAL" clId="{D2EFE11D-7CF8-4E97-B453-A74D1DBC97D0}" dt="2026-01-22T12:13:23.266" v="140" actId="26606"/>
          <ac:spMkLst>
            <pc:docMk/>
            <pc:sldMk cId="2188236326" sldId="258"/>
            <ac:spMk id="9" creationId="{53B021B3-DE93-4AB7-8A18-CF5F1CED88B8}"/>
          </ac:spMkLst>
        </pc:spChg>
        <pc:spChg chg="add del">
          <ac:chgData name="Jasvinder Rattigan" userId="3d355acd-6da6-4d44-be55-cc6c5ca67028" providerId="ADAL" clId="{D2EFE11D-7CF8-4E97-B453-A74D1DBC97D0}" dt="2026-01-22T12:13:23.266" v="140" actId="26606"/>
          <ac:spMkLst>
            <pc:docMk/>
            <pc:sldMk cId="2188236326" sldId="258"/>
            <ac:spMk id="11" creationId="{52D502E5-F6B4-4D58-B4AE-FC466FF15EE8}"/>
          </ac:spMkLst>
        </pc:spChg>
        <pc:spChg chg="add del">
          <ac:chgData name="Jasvinder Rattigan" userId="3d355acd-6da6-4d44-be55-cc6c5ca67028" providerId="ADAL" clId="{D2EFE11D-7CF8-4E97-B453-A74D1DBC97D0}" dt="2026-01-22T12:13:23.266" v="140" actId="26606"/>
          <ac:spMkLst>
            <pc:docMk/>
            <pc:sldMk cId="2188236326" sldId="258"/>
            <ac:spMk id="13" creationId="{9DECDBF4-02B6-4BB4-B65B-B8107AD6A9E8}"/>
          </ac:spMkLst>
        </pc:spChg>
        <pc:graphicFrameChg chg="add mod ord modGraphic">
          <ac:chgData name="Jasvinder Rattigan" userId="3d355acd-6da6-4d44-be55-cc6c5ca67028" providerId="ADAL" clId="{D2EFE11D-7CF8-4E97-B453-A74D1DBC97D0}" dt="2026-01-22T12:14:40.315" v="150" actId="1076"/>
          <ac:graphicFrameMkLst>
            <pc:docMk/>
            <pc:sldMk cId="2188236326" sldId="258"/>
            <ac:graphicFrameMk id="4" creationId="{98259F59-C884-40FE-EA30-233020CF5571}"/>
          </ac:graphicFrameMkLst>
        </pc:graphicFrameChg>
      </pc:sldChg>
      <pc:sldChg chg="addSp modSp add del mod modTransition setBg">
        <pc:chgData name="Jasvinder Rattigan" userId="3d355acd-6da6-4d44-be55-cc6c5ca67028" providerId="ADAL" clId="{D2EFE11D-7CF8-4E97-B453-A74D1DBC97D0}" dt="2026-01-21T21:19:37.438" v="2" actId="47"/>
        <pc:sldMkLst>
          <pc:docMk/>
          <pc:sldMk cId="3780441834" sldId="258"/>
        </pc:sldMkLst>
        <pc:spChg chg="mod">
          <ac:chgData name="Jasvinder Rattigan" userId="3d355acd-6da6-4d44-be55-cc6c5ca67028" providerId="ADAL" clId="{D2EFE11D-7CF8-4E97-B453-A74D1DBC97D0}" dt="2026-01-21T21:19:01.745" v="1" actId="48537"/>
          <ac:spMkLst>
            <pc:docMk/>
            <pc:sldMk cId="3780441834" sldId="258"/>
            <ac:spMk id="2" creationId="{8C5FC9D3-D64A-810F-1C9C-1416FD9487D7}"/>
          </ac:spMkLst>
        </pc:spChg>
        <pc:spChg chg="mod">
          <ac:chgData name="Jasvinder Rattigan" userId="3d355acd-6da6-4d44-be55-cc6c5ca67028" providerId="ADAL" clId="{D2EFE11D-7CF8-4E97-B453-A74D1DBC97D0}" dt="2026-01-21T21:19:01.745" v="1" actId="48537"/>
          <ac:spMkLst>
            <pc:docMk/>
            <pc:sldMk cId="3780441834" sldId="258"/>
            <ac:spMk id="4" creationId="{A6EE4FF7-C442-2864-1F82-565881B8C49A}"/>
          </ac:spMkLst>
        </pc:spChg>
        <pc:spChg chg="add">
          <ac:chgData name="Jasvinder Rattigan" userId="3d355acd-6da6-4d44-be55-cc6c5ca67028" providerId="ADAL" clId="{D2EFE11D-7CF8-4E97-B453-A74D1DBC97D0}" dt="2026-01-21T21:19:01.745" v="1" actId="48537"/>
          <ac:spMkLst>
            <pc:docMk/>
            <pc:sldMk cId="3780441834" sldId="258"/>
            <ac:spMk id="10" creationId="{5E8D3B17-7638-DFD3-18E4-8A6D611749CF}"/>
          </ac:spMkLst>
        </pc:spChg>
        <pc:picChg chg="mod">
          <ac:chgData name="Jasvinder Rattigan" userId="3d355acd-6da6-4d44-be55-cc6c5ca67028" providerId="ADAL" clId="{D2EFE11D-7CF8-4E97-B453-A74D1DBC97D0}" dt="2026-01-21T21:19:01.745" v="1" actId="48537"/>
          <ac:picMkLst>
            <pc:docMk/>
            <pc:sldMk cId="3780441834" sldId="258"/>
            <ac:picMk id="5" creationId="{6AEED676-DFB0-42A6-B307-DFB6074C4D93}"/>
          </ac:picMkLst>
        </pc:picChg>
      </pc:sldChg>
      <pc:sldChg chg="addSp delSp modSp new mod">
        <pc:chgData name="Jasvinder Rattigan" userId="3d355acd-6da6-4d44-be55-cc6c5ca67028" providerId="ADAL" clId="{D2EFE11D-7CF8-4E97-B453-A74D1DBC97D0}" dt="2026-01-22T12:24:57.946" v="208" actId="113"/>
        <pc:sldMkLst>
          <pc:docMk/>
          <pc:sldMk cId="2858604294" sldId="259"/>
        </pc:sldMkLst>
        <pc:spChg chg="mod">
          <ac:chgData name="Jasvinder Rattigan" userId="3d355acd-6da6-4d44-be55-cc6c5ca67028" providerId="ADAL" clId="{D2EFE11D-7CF8-4E97-B453-A74D1DBC97D0}" dt="2026-01-22T12:16:11.510" v="191" actId="6549"/>
          <ac:spMkLst>
            <pc:docMk/>
            <pc:sldMk cId="2858604294" sldId="259"/>
            <ac:spMk id="2" creationId="{D25804F5-4C14-2D94-6450-2B0F275FC2FC}"/>
          </ac:spMkLst>
        </pc:spChg>
        <pc:spChg chg="del">
          <ac:chgData name="Jasvinder Rattigan" userId="3d355acd-6da6-4d44-be55-cc6c5ca67028" providerId="ADAL" clId="{D2EFE11D-7CF8-4E97-B453-A74D1DBC97D0}" dt="2026-01-22T12:22:21.995" v="192"/>
          <ac:spMkLst>
            <pc:docMk/>
            <pc:sldMk cId="2858604294" sldId="259"/>
            <ac:spMk id="3" creationId="{4639942F-C025-27FE-65B3-81E004B3EC35}"/>
          </ac:spMkLst>
        </pc:spChg>
        <pc:spChg chg="add mod">
          <ac:chgData name="Jasvinder Rattigan" userId="3d355acd-6da6-4d44-be55-cc6c5ca67028" providerId="ADAL" clId="{D2EFE11D-7CF8-4E97-B453-A74D1DBC97D0}" dt="2026-01-22T12:24:57.946" v="208" actId="113"/>
          <ac:spMkLst>
            <pc:docMk/>
            <pc:sldMk cId="2858604294" sldId="259"/>
            <ac:spMk id="5" creationId="{32C56F5E-41AE-B14A-9222-75B663BD08E7}"/>
          </ac:spMkLst>
        </pc:spChg>
        <pc:picChg chg="add mod">
          <ac:chgData name="Jasvinder Rattigan" userId="3d355acd-6da6-4d44-be55-cc6c5ca67028" providerId="ADAL" clId="{D2EFE11D-7CF8-4E97-B453-A74D1DBC97D0}" dt="2026-01-22T12:23:33.430" v="198" actId="1076"/>
          <ac:picMkLst>
            <pc:docMk/>
            <pc:sldMk cId="2858604294" sldId="259"/>
            <ac:picMk id="1026" creationId="{13946616-147D-8931-805C-65AA019CD5F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4737C3-A74A-466B-BAA9-DD03E495FB97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DFED04-0617-406A-B999-38E3A4BF3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887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C367B-4F23-7C4D-AE25-0B9F969AC6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2287FD-6543-5083-F46D-E3EF12949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0124C-1A82-712B-12C1-F030C317E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80253-822E-4148-9572-8C8973C3FCB0}" type="datetimeFigureOut">
              <a:rPr lang="en-CA" smtClean="0"/>
              <a:t>2026-01-22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6305A4-3814-8006-6259-8B4060F82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7769C-8FDF-E39E-FD6B-D75559DB6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CF0D-6AEA-4015-8600-3F4F1C14B5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8603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0590E-0DDB-251A-4D39-C825A9826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53C532-E76C-1D13-A338-B6CD38D320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8D8D0-15C7-5AE9-16C5-9751629F4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80253-822E-4148-9572-8C8973C3FCB0}" type="datetimeFigureOut">
              <a:rPr lang="en-CA" smtClean="0"/>
              <a:t>2026-01-22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804D52-9B58-92A8-6170-C4F161657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A15A3-E0F0-2397-9E1F-74880922C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CF0D-6AEA-4015-8600-3F4F1C14B5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7869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0E6B7B-BD41-A29C-EE62-B1CAF23AB1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4A0C10-EE69-F6AB-E0E2-BE59AA0B88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20D0A-9F49-E0FF-A254-0FF771438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80253-822E-4148-9572-8C8973C3FCB0}" type="datetimeFigureOut">
              <a:rPr lang="en-CA" smtClean="0"/>
              <a:t>2026-01-22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3140D-3A6E-9137-29EC-6DC39F485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4D866-D448-5560-F937-14FBF148D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CF0D-6AEA-4015-8600-3F4F1C14B5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2687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12CAF-3DBD-FC71-33D6-303490D60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13115-0E26-A44A-5B3C-88D1723338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830F51-FF47-501E-D41A-6B7DB6D8E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80253-822E-4148-9572-8C8973C3FCB0}" type="datetimeFigureOut">
              <a:rPr lang="en-CA" smtClean="0"/>
              <a:t>2026-01-22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D21FE-5171-B58B-A24D-C8C49A13F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69C6AE-1284-D5A7-1B42-4BBE43B08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CF0D-6AEA-4015-8600-3F4F1C14B5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3828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7371B-CC6B-819E-994E-C38344EEE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0A7CD3-5BEA-971F-F501-5BF9F639B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5887D5-6F65-A6A5-365B-B26D70397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80253-822E-4148-9572-8C8973C3FCB0}" type="datetimeFigureOut">
              <a:rPr lang="en-CA" smtClean="0"/>
              <a:t>2026-01-22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E6489-D851-D686-1477-BAAF1CD78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13215-A5D2-CE67-57B9-DC9706C0E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CF0D-6AEA-4015-8600-3F4F1C14B5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2432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D9800-8910-FF4D-51D4-D18789898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59092-222D-FA78-4213-A2FABC8179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95B238-CD41-AF04-F1A6-BA86637FA1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22BA4B-91BF-19CD-7D8B-AFE655BD9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80253-822E-4148-9572-8C8973C3FCB0}" type="datetimeFigureOut">
              <a:rPr lang="en-CA" smtClean="0"/>
              <a:t>2026-01-22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EB6A96-9B4F-8B0C-C655-E6D7AF726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9F968-E8F9-6212-8E90-230CF73C4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CF0D-6AEA-4015-8600-3F4F1C14B5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80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DE78B-CEB1-A99E-8F30-C8CC5A8DF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743045-7669-5A9C-EB36-AA7F294E14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78B1E3-0C6C-43E8-A55B-6CF5410DE1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02BE69-469B-18DE-3F19-A41A8B0C2A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79EAC6-2B87-4406-DD6F-8C1E3E9C70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9545D1-D720-434B-E0FA-375ECD526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80253-822E-4148-9572-8C8973C3FCB0}" type="datetimeFigureOut">
              <a:rPr lang="en-CA" smtClean="0"/>
              <a:t>2026-01-22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F9FC24-761F-EFDD-C5AC-5A4D323B4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0D61FB-D670-40E7-71A9-FC1F2215D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CF0D-6AEA-4015-8600-3F4F1C14B5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5272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9D0A7-761B-4D3E-FDBF-64CCA3B43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DFC8BD-7387-B28B-E548-64EF67CAB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80253-822E-4148-9572-8C8973C3FCB0}" type="datetimeFigureOut">
              <a:rPr lang="en-CA" smtClean="0"/>
              <a:t>2026-01-22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EB8E80-5FAB-7B0B-2DB5-FCB0F5E7B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CE8182-1C46-3408-D359-C03CE37E1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CF0D-6AEA-4015-8600-3F4F1C14B5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755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196BF2-3F7D-8EF8-2E02-FC521E007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80253-822E-4148-9572-8C8973C3FCB0}" type="datetimeFigureOut">
              <a:rPr lang="en-CA" smtClean="0"/>
              <a:t>2026-01-22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E69435-BE95-1854-E003-2A8D6D307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4A4A0-EAF2-396C-8924-62BFFABFD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CF0D-6AEA-4015-8600-3F4F1C14B5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40392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24D22-7E6A-CDEB-950F-31E585071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B371D-D02D-F5E7-14FF-AC55A394B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ADA24-2CB5-7B60-954B-6E07893C6E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03E297-0085-CA5C-3228-DB83ABCF5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80253-822E-4148-9572-8C8973C3FCB0}" type="datetimeFigureOut">
              <a:rPr lang="en-CA" smtClean="0"/>
              <a:t>2026-01-22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E941AC-B937-E6B0-540D-090D183AF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D91151-CFD5-6620-1E4D-135061BA5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CF0D-6AEA-4015-8600-3F4F1C14B5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2592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7931F-284A-C6B9-56CA-7C141875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8642AF-87B6-D913-590A-6F4262C646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CB0C80-51E9-03FB-163E-033F8A0FD6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21BCCC-FFF1-629D-FC08-40A4D978D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80253-822E-4148-9572-8C8973C3FCB0}" type="datetimeFigureOut">
              <a:rPr lang="en-CA" smtClean="0"/>
              <a:t>2026-01-22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97E7AB-2E16-FD24-8195-D06EEBE70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43B4F4-A986-45AA-AA04-DA8076E57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CF0D-6AEA-4015-8600-3F4F1C14B5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4772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E6C6F0-37C3-3993-E54B-F87E45FCC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496650-8A8B-AF34-A5D4-519D8EC7C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A9236-0997-CF61-A525-8266A35FC3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D80253-822E-4148-9572-8C8973C3FCB0}" type="datetimeFigureOut">
              <a:rPr lang="en-CA" smtClean="0"/>
              <a:t>2026-01-22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47446-F231-1611-067A-B627C30E95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EDA73F-17C5-685D-4C75-0487E9BC37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69CF0D-6AEA-4015-8600-3F4F1C14B5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393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97DF5D6-DE8D-E601-3E99-36D76EDEA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041490" cy="1325563"/>
          </a:xfrm>
        </p:spPr>
        <p:txBody>
          <a:bodyPr>
            <a:normAutofit/>
          </a:bodyPr>
          <a:lstStyle/>
          <a:p>
            <a:r>
              <a:rPr lang="en-CA" sz="2800" dirty="0"/>
              <a:t>2026 Capital Projects in </a:t>
            </a:r>
            <a:r>
              <a:rPr lang="en-CA" sz="2800" dirty="0" err="1"/>
              <a:t>MacTier</a:t>
            </a:r>
            <a:endParaRPr lang="en-CA" sz="28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26CC1F-60C0-5550-668D-BD2AE209C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013"/>
            <a:ext cx="4825181" cy="4770950"/>
          </a:xfrm>
        </p:spPr>
        <p:txBody>
          <a:bodyPr>
            <a:normAutofit lnSpcReduction="10000"/>
          </a:bodyPr>
          <a:lstStyle/>
          <a:p>
            <a:r>
              <a:rPr lang="en-CA" sz="1200" dirty="0" err="1"/>
              <a:t>MacTier</a:t>
            </a:r>
            <a:r>
              <a:rPr lang="en-CA" sz="1200" dirty="0"/>
              <a:t> Ball Park - Backstop fence, infield material	$40,000</a:t>
            </a:r>
          </a:p>
          <a:p>
            <a:r>
              <a:rPr lang="en-CA" sz="1200" dirty="0"/>
              <a:t>Playground			$100,000</a:t>
            </a:r>
          </a:p>
          <a:p>
            <a:r>
              <a:rPr lang="en-CA" sz="1200" dirty="0" err="1"/>
              <a:t>MacTier</a:t>
            </a:r>
            <a:r>
              <a:rPr lang="en-CA" sz="1200" dirty="0"/>
              <a:t> </a:t>
            </a:r>
            <a:r>
              <a:rPr lang="en-CA" sz="1200" dirty="0" err="1"/>
              <a:t>Cemetary</a:t>
            </a:r>
            <a:r>
              <a:rPr lang="en-CA" sz="1200" dirty="0"/>
              <a:t> - upgrades and software	$30,000</a:t>
            </a:r>
          </a:p>
          <a:p>
            <a:r>
              <a:rPr lang="en-CA" sz="1200" dirty="0"/>
              <a:t>Dog Park				$20,000</a:t>
            </a:r>
          </a:p>
          <a:p>
            <a:r>
              <a:rPr lang="en-CA" sz="1200" dirty="0"/>
              <a:t>Front Street Lighting			$180,000</a:t>
            </a:r>
          </a:p>
          <a:p>
            <a:r>
              <a:rPr lang="en-CA" sz="1200" dirty="0"/>
              <a:t>Front Street Sidewalk			$125,000</a:t>
            </a:r>
          </a:p>
          <a:p>
            <a:r>
              <a:rPr lang="en-CA" sz="1200" dirty="0"/>
              <a:t>Arena Digital Sign Board			$15,000</a:t>
            </a:r>
          </a:p>
          <a:p>
            <a:r>
              <a:rPr lang="en-CA" sz="1200" dirty="0"/>
              <a:t>Fuel Tank Operations Yard		$11,800</a:t>
            </a:r>
          </a:p>
          <a:p>
            <a:r>
              <a:rPr lang="en-US" sz="1200" dirty="0"/>
              <a:t>North Operations Yard			$28,400</a:t>
            </a:r>
          </a:p>
          <a:p>
            <a:r>
              <a:rPr lang="en-US" sz="1200" dirty="0"/>
              <a:t>North Yard Dome			$15,800</a:t>
            </a:r>
          </a:p>
          <a:p>
            <a:r>
              <a:rPr lang="en-US" sz="1200" dirty="0" err="1"/>
              <a:t>MacTier</a:t>
            </a:r>
            <a:r>
              <a:rPr lang="en-US" sz="1200" dirty="0"/>
              <a:t> Cemetery Building		$1,700</a:t>
            </a:r>
          </a:p>
          <a:p>
            <a:r>
              <a:rPr lang="en-US" sz="1200" dirty="0" err="1"/>
              <a:t>MacTier</a:t>
            </a:r>
            <a:r>
              <a:rPr lang="en-US" sz="1200" dirty="0"/>
              <a:t> Fire Station 2			$7,400</a:t>
            </a:r>
          </a:p>
          <a:p>
            <a:r>
              <a:rPr lang="en-CA" sz="1200" dirty="0" err="1"/>
              <a:t>MacTier</a:t>
            </a:r>
            <a:r>
              <a:rPr lang="en-CA" sz="1200" dirty="0"/>
              <a:t> Memorial Arena			$346,600</a:t>
            </a:r>
            <a:endParaRPr lang="en-CA" sz="200" dirty="0"/>
          </a:p>
          <a:p>
            <a:endParaRPr lang="en-CA" sz="1200" dirty="0"/>
          </a:p>
          <a:p>
            <a:pPr marL="0" indent="0">
              <a:buNone/>
            </a:pPr>
            <a:r>
              <a:rPr lang="en-CA" sz="1200" dirty="0"/>
              <a:t>			</a:t>
            </a:r>
            <a:r>
              <a:rPr lang="en-CA" sz="1200" b="1" dirty="0"/>
              <a:t>TOTAL	$921,700</a:t>
            </a:r>
          </a:p>
          <a:p>
            <a:pPr marL="0" indent="0">
              <a:buNone/>
            </a:pPr>
            <a:r>
              <a:rPr lang="en-CA" sz="1200" b="1" dirty="0"/>
              <a:t>This represents 63% of the total capital expenditure across the whole Township, excluding roads and fleet.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F44148-6D51-3835-917D-6BEEE6383F71}"/>
              </a:ext>
            </a:extLst>
          </p:cNvPr>
          <p:cNvSpPr txBox="1"/>
          <p:nvPr/>
        </p:nvSpPr>
        <p:spPr>
          <a:xfrm>
            <a:off x="6528621" y="1525891"/>
            <a:ext cx="526025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Longer Term Capital Investments</a:t>
            </a:r>
          </a:p>
          <a:p>
            <a:endParaRPr lang="en-CA" sz="1600" dirty="0"/>
          </a:p>
          <a:p>
            <a:r>
              <a:rPr lang="en-CA" sz="1600" dirty="0"/>
              <a:t>Over the next 15 years it will cost the Township $17.8M to maintain all of its existing facilities with no additional upgrades – or $1.2M per year, on average.</a:t>
            </a:r>
          </a:p>
          <a:p>
            <a:endParaRPr lang="en-CA" sz="1600" dirty="0"/>
          </a:p>
          <a:p>
            <a:r>
              <a:rPr lang="en-CA" sz="1600" dirty="0" err="1"/>
              <a:t>MacTier</a:t>
            </a:r>
            <a:r>
              <a:rPr lang="en-CA" sz="1600" dirty="0"/>
              <a:t> would receive $8M, representing 45% of Township facility capital costs – or $533,000 per year, on average. $6M out of the $8M is allocated to the Arena facility.</a:t>
            </a:r>
          </a:p>
          <a:p>
            <a:endParaRPr lang="en-CA" sz="1600" dirty="0"/>
          </a:p>
          <a:p>
            <a:r>
              <a:rPr lang="en-CA" sz="1600" dirty="0"/>
              <a:t>This investment will have to be partially supported through tax increases.</a:t>
            </a:r>
          </a:p>
        </p:txBody>
      </p:sp>
    </p:spTree>
    <p:extLst>
      <p:ext uri="{BB962C8B-B14F-4D97-AF65-F5344CB8AC3E}">
        <p14:creationId xmlns:p14="http://schemas.microsoft.com/office/powerpoint/2010/main" val="2613285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AEA1A-3461-D3AE-25C7-D6915E442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629"/>
            <a:ext cx="10515600" cy="1325563"/>
          </a:xfrm>
        </p:spPr>
        <p:txBody>
          <a:bodyPr/>
          <a:lstStyle/>
          <a:p>
            <a:r>
              <a:rPr lang="en-CA" dirty="0"/>
              <a:t>2026 Capital Projects in </a:t>
            </a:r>
            <a:r>
              <a:rPr lang="en-CA" dirty="0" err="1"/>
              <a:t>MacTier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8259F59-C884-40FE-EA30-233020CF55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7442090"/>
              </p:ext>
            </p:extLst>
          </p:nvPr>
        </p:nvGraphicFramePr>
        <p:xfrm>
          <a:off x="838200" y="1245708"/>
          <a:ext cx="6580094" cy="50996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8612">
                  <a:extLst>
                    <a:ext uri="{9D8B030D-6E8A-4147-A177-3AD203B41FA5}">
                      <a16:colId xmlns:a16="http://schemas.microsoft.com/office/drawing/2014/main" val="1754968079"/>
                    </a:ext>
                  </a:extLst>
                </a:gridCol>
                <a:gridCol w="1389529">
                  <a:extLst>
                    <a:ext uri="{9D8B030D-6E8A-4147-A177-3AD203B41FA5}">
                      <a16:colId xmlns:a16="http://schemas.microsoft.com/office/drawing/2014/main" val="2587310383"/>
                    </a:ext>
                  </a:extLst>
                </a:gridCol>
                <a:gridCol w="1281953">
                  <a:extLst>
                    <a:ext uri="{9D8B030D-6E8A-4147-A177-3AD203B41FA5}">
                      <a16:colId xmlns:a16="http://schemas.microsoft.com/office/drawing/2014/main" val="4060190032"/>
                    </a:ext>
                  </a:extLst>
                </a:gridCol>
              </a:tblGrid>
              <a:tr h="337972">
                <a:tc>
                  <a:txBody>
                    <a:bodyPr/>
                    <a:lstStyle/>
                    <a:p>
                      <a:r>
                        <a:rPr lang="en-US"/>
                        <a:t>Project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Cost ($)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Cost (%)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7581750"/>
                  </a:ext>
                </a:extLst>
              </a:tr>
              <a:tr h="337972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MacTier Memorial Arena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05740" marR="7620" marT="762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346,600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20574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00649008"/>
                  </a:ext>
                </a:extLst>
              </a:tr>
              <a:tr h="337972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Front Street Lighting</a:t>
                      </a:r>
                    </a:p>
                  </a:txBody>
                  <a:tcPr marL="205740" marR="7620" marT="762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180,000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20574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48576503"/>
                  </a:ext>
                </a:extLst>
              </a:tr>
              <a:tr h="337972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Front Street Sidewalk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05740" marR="7620" marT="762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125,000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20574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20021242"/>
                  </a:ext>
                </a:extLst>
              </a:tr>
              <a:tr h="337972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Playground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05740" marR="7620" marT="762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20574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2598938"/>
                  </a:ext>
                </a:extLst>
              </a:tr>
              <a:tr h="340287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MacTier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Ball Park - Backstop fence, infield material</a:t>
                      </a:r>
                    </a:p>
                  </a:txBody>
                  <a:tcPr marL="205740" marR="7620" marT="762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40,000 </a:t>
                      </a:r>
                    </a:p>
                  </a:txBody>
                  <a:tcPr marL="7620" marR="20574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61648624"/>
                  </a:ext>
                </a:extLst>
              </a:tr>
              <a:tr h="337972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MacTier Cemetary - upgrades and software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05740" marR="7620" marT="762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30,000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20574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57638238"/>
                  </a:ext>
                </a:extLst>
              </a:tr>
              <a:tr h="337972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North Operations Yard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05740" marR="7620" marT="762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28,400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20574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42325989"/>
                  </a:ext>
                </a:extLst>
              </a:tr>
              <a:tr h="337972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Dog Park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05740" marR="7620" marT="762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20,000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20574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32429222"/>
                  </a:ext>
                </a:extLst>
              </a:tr>
              <a:tr h="337972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North Yard Dome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05740" marR="7620" marT="762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15,800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20574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99648735"/>
                  </a:ext>
                </a:extLst>
              </a:tr>
              <a:tr h="337972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Arena Digital Sign Board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05740" marR="7620" marT="762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15,000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20574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68330258"/>
                  </a:ext>
                </a:extLst>
              </a:tr>
              <a:tr h="337972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Fuel Tank Operations Yard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05740" marR="7620" marT="762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11,800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20574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38820584"/>
                  </a:ext>
                </a:extLst>
              </a:tr>
              <a:tr h="337972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MacTier Fire Station 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05740" marR="7620" marT="762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7,400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20574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1889361"/>
                  </a:ext>
                </a:extLst>
              </a:tr>
              <a:tr h="337972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MacTier Cemetery Building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05740" marR="7620" marT="762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20574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42716091"/>
                  </a:ext>
                </a:extLst>
              </a:tr>
              <a:tr h="337972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05740" marR="7620" marT="762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921,700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20574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4304840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B82873B-5393-F01F-EE74-6A190F49FFC9}"/>
              </a:ext>
            </a:extLst>
          </p:cNvPr>
          <p:cNvSpPr txBox="1"/>
          <p:nvPr/>
        </p:nvSpPr>
        <p:spPr>
          <a:xfrm>
            <a:off x="7865807" y="2218187"/>
            <a:ext cx="3805084" cy="2809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C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63% of the total capital expenditures across the whole Township, </a:t>
            </a:r>
            <a:r>
              <a:rPr lang="en-CA" sz="2800" b="1" dirty="0">
                <a:solidFill>
                  <a:prstClr val="black"/>
                </a:solidFill>
                <a:latin typeface="Aptos" panose="02110004020202020204"/>
              </a:rPr>
              <a:t>are taking place in </a:t>
            </a:r>
            <a:r>
              <a:rPr lang="en-CA" sz="2800" b="1" dirty="0" err="1">
                <a:solidFill>
                  <a:prstClr val="black"/>
                </a:solidFill>
                <a:latin typeface="Aptos" panose="02110004020202020204"/>
              </a:rPr>
              <a:t>MacTier</a:t>
            </a:r>
            <a:r>
              <a:rPr lang="en-CA" sz="2800" b="1" dirty="0">
                <a:solidFill>
                  <a:prstClr val="black"/>
                </a:solidFill>
                <a:latin typeface="Aptos" panose="02110004020202020204"/>
              </a:rPr>
              <a:t>, </a:t>
            </a:r>
            <a:r>
              <a:rPr kumimoji="0" lang="en-C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excluding roads and fleet.</a:t>
            </a:r>
          </a:p>
        </p:txBody>
      </p:sp>
    </p:spTree>
    <p:extLst>
      <p:ext uri="{BB962C8B-B14F-4D97-AF65-F5344CB8AC3E}">
        <p14:creationId xmlns:p14="http://schemas.microsoft.com/office/powerpoint/2010/main" val="2188236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804F5-4C14-2D94-6450-2B0F275FC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Long Term Capital Investments</a:t>
            </a:r>
            <a:br>
              <a:rPr lang="en-CA" dirty="0"/>
            </a:br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3946616-147D-8931-805C-65AA019CD5F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239" y="2318517"/>
            <a:ext cx="10443211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2C56F5E-41AE-B14A-9222-75B663BD08E7}"/>
              </a:ext>
            </a:extLst>
          </p:cNvPr>
          <p:cNvSpPr txBox="1"/>
          <p:nvPr/>
        </p:nvSpPr>
        <p:spPr>
          <a:xfrm>
            <a:off x="923554" y="1105912"/>
            <a:ext cx="10806329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Over the next 15 years, it will cost the Township $17.8 million to maintain all existing facilities with no additional upgrades. This represents an average annual cost of $1.2 million. The </a:t>
            </a:r>
            <a:r>
              <a:rPr lang="en-US" sz="1400" dirty="0" err="1"/>
              <a:t>MacTier</a:t>
            </a:r>
            <a:r>
              <a:rPr lang="en-US" sz="1400" dirty="0"/>
              <a:t> community accounts for </a:t>
            </a:r>
            <a:r>
              <a:rPr lang="en-US" sz="1400" b="1" dirty="0"/>
              <a:t>$8 million </a:t>
            </a:r>
            <a:r>
              <a:rPr lang="en-US" sz="1400" dirty="0"/>
              <a:t>of these projected costs, or </a:t>
            </a:r>
            <a:r>
              <a:rPr lang="en-US" sz="1400" b="1" dirty="0"/>
              <a:t>45%</a:t>
            </a:r>
            <a:r>
              <a:rPr lang="en-US" sz="1400" dirty="0"/>
              <a:t> of all Township facility capital expenditures, equivalent to approximately $533,000 per year on average. Of the </a:t>
            </a:r>
            <a:r>
              <a:rPr lang="en-US" sz="1400" dirty="0" err="1"/>
              <a:t>MacTier</a:t>
            </a:r>
            <a:r>
              <a:rPr lang="en-US" sz="1400" dirty="0"/>
              <a:t> total, </a:t>
            </a:r>
            <a:r>
              <a:rPr lang="en-US" sz="1400" b="1" dirty="0"/>
              <a:t>$6</a:t>
            </a:r>
            <a:r>
              <a:rPr lang="en-US" sz="1400" dirty="0"/>
              <a:t> million is allocated to the Arena facility alone. Meeting these investment requirements will necessitate tax-supported funding, meaning a portion of these costs will need to be accommodated through future tax increases.</a:t>
            </a:r>
          </a:p>
        </p:txBody>
      </p:sp>
    </p:spTree>
    <p:extLst>
      <p:ext uri="{BB962C8B-B14F-4D97-AF65-F5344CB8AC3E}">
        <p14:creationId xmlns:p14="http://schemas.microsoft.com/office/powerpoint/2010/main" val="2858604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B6EDA-F20B-CC62-6CCB-C502F624C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MacTier</a:t>
            </a:r>
            <a:r>
              <a:rPr lang="en-CA" dirty="0"/>
              <a:t> Arena: By the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8E19D-D171-E9A7-1C2B-F349392EE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400" dirty="0"/>
              <a:t>Built in 1977 – 49 years old</a:t>
            </a:r>
          </a:p>
          <a:p>
            <a:r>
              <a:rPr lang="en-CA" sz="2400" dirty="0"/>
              <a:t>Replacement cost – around $18M</a:t>
            </a:r>
          </a:p>
          <a:p>
            <a:r>
              <a:rPr lang="en-CA" sz="2400" dirty="0"/>
              <a:t>Capital costs over the next 15 years – around $6M</a:t>
            </a:r>
          </a:p>
          <a:p>
            <a:r>
              <a:rPr lang="en-CA" sz="2400" dirty="0"/>
              <a:t>Average annual capital cost – around $390,000 to maintain status quo</a:t>
            </a:r>
          </a:p>
          <a:p>
            <a:r>
              <a:rPr lang="en-CA" sz="2400" dirty="0"/>
              <a:t>Annual cost to operate – around $250,000</a:t>
            </a:r>
          </a:p>
          <a:p>
            <a:r>
              <a:rPr lang="en-CA" sz="2400" dirty="0"/>
              <a:t>Total annual cost to keep Arena “as is” – around $640,000 ($390+$250)</a:t>
            </a:r>
          </a:p>
          <a:p>
            <a:r>
              <a:rPr lang="en-CA" sz="2400" dirty="0"/>
              <a:t>Revenue generated through user fees – around $37,000 per year</a:t>
            </a:r>
          </a:p>
        </p:txBody>
      </p:sp>
    </p:spTree>
    <p:extLst>
      <p:ext uri="{BB962C8B-B14F-4D97-AF65-F5344CB8AC3E}">
        <p14:creationId xmlns:p14="http://schemas.microsoft.com/office/powerpoint/2010/main" val="3846288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544</Words>
  <Application>Microsoft Office PowerPoint</Application>
  <PresentationFormat>Widescreen</PresentationFormat>
  <Paragraphs>81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2026 Capital Projects in MacTier</vt:lpstr>
      <vt:lpstr>2026 Capital Projects in MacTier</vt:lpstr>
      <vt:lpstr>Long Term Capital Investments </vt:lpstr>
      <vt:lpstr>MacTier Arena: By the Numbers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Greg Mariotti</dc:creator>
  <cp:lastModifiedBy>Jasvinder Rattigan</cp:lastModifiedBy>
  <cp:revision>1</cp:revision>
  <dcterms:created xsi:type="dcterms:W3CDTF">2026-01-21T19:09:04Z</dcterms:created>
  <dcterms:modified xsi:type="dcterms:W3CDTF">2026-01-22T12:25:06Z</dcterms:modified>
</cp:coreProperties>
</file>